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3/9/2013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3/9/2013</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3/9/2013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3/9/2013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81200"/>
            <a:ext cx="8458200" cy="1470025"/>
          </a:xfrm>
        </p:spPr>
        <p:txBody>
          <a:bodyPr>
            <a:normAutofit/>
          </a:bodyPr>
          <a:lstStyle/>
          <a:p>
            <a:r>
              <a:rPr lang="en-US" sz="3600" b="1" dirty="0">
                <a:latin typeface="Arial" pitchFamily="34" charset="0"/>
                <a:cs typeface="Arial" pitchFamily="34" charset="0"/>
              </a:rPr>
              <a:t>Introduction to </a:t>
            </a:r>
            <a:br>
              <a:rPr lang="en-US" sz="3600" b="1" dirty="0">
                <a:latin typeface="Arial" pitchFamily="34" charset="0"/>
                <a:cs typeface="Arial" pitchFamily="34" charset="0"/>
              </a:rPr>
            </a:br>
            <a:r>
              <a:rPr lang="en-US" sz="3600" b="1" dirty="0">
                <a:latin typeface="Arial" pitchFamily="34" charset="0"/>
                <a:cs typeface="Arial" pitchFamily="34" charset="0"/>
              </a:rPr>
              <a:t>Microsoft Excel 2007 Macros</a:t>
            </a:r>
          </a:p>
        </p:txBody>
      </p:sp>
      <p:sp>
        <p:nvSpPr>
          <p:cNvPr id="3" name="Subtitle 2"/>
          <p:cNvSpPr>
            <a:spLocks noGrp="1"/>
          </p:cNvSpPr>
          <p:nvPr>
            <p:ph type="subTitle" idx="1"/>
          </p:nvPr>
        </p:nvSpPr>
        <p:spPr/>
        <p:txBody>
          <a:bodyPr/>
          <a:lstStyle/>
          <a:p>
            <a:r>
              <a:rPr lang="en-US" dirty="0" smtClean="0"/>
              <a:t>Ahmad AL Kawam</a:t>
            </a:r>
            <a:endParaRPr lang="en-US" dirty="0"/>
          </a:p>
        </p:txBody>
      </p:sp>
    </p:spTree>
    <p:extLst>
      <p:ext uri="{BB962C8B-B14F-4D97-AF65-F5344CB8AC3E}">
        <p14:creationId xmlns:p14="http://schemas.microsoft.com/office/powerpoint/2010/main" val="886914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533400"/>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solidFill>
                  <a:schemeClr val="tx2"/>
                </a:solidFill>
                <a:latin typeface="Arial" pitchFamily="34" charset="0"/>
                <a:cs typeface="Arial" pitchFamily="34" charset="0"/>
              </a:rPr>
              <a:t>Recording your first Macro</a:t>
            </a:r>
            <a:endParaRPr lang="en-US" dirty="0">
              <a:solidFill>
                <a:schemeClr val="tx2"/>
              </a:solidFill>
              <a:latin typeface="Arial" pitchFamily="34" charset="0"/>
              <a:cs typeface="Arial" pitchFamily="34" charset="0"/>
            </a:endParaRPr>
          </a:p>
        </p:txBody>
      </p:sp>
      <p:sp>
        <p:nvSpPr>
          <p:cNvPr id="5" name="Content Placeholder 2"/>
          <p:cNvSpPr txBox="1">
            <a:spLocks/>
          </p:cNvSpPr>
          <p:nvPr/>
        </p:nvSpPr>
        <p:spPr>
          <a:xfrm>
            <a:off x="457200" y="1219200"/>
            <a:ext cx="8229600" cy="56388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mtClean="0"/>
              <a:t>When you record macro Microsoft Excel 2007 provides you with 2 options either you can record a macro using Absolute References or Relative References</a:t>
            </a:r>
          </a:p>
          <a:p>
            <a:r>
              <a:rPr lang="en-US" smtClean="0"/>
              <a:t>If you go for Absolute References Excel’s behavior will be:</a:t>
            </a:r>
          </a:p>
          <a:p>
            <a:pPr lvl="1"/>
            <a:r>
              <a:rPr lang="en-US" smtClean="0"/>
              <a:t>You record a macro in Cell A1 type “Excel is Great” format </a:t>
            </a:r>
            <a:r>
              <a:rPr lang="en-US" b="1" smtClean="0"/>
              <a:t>Bold</a:t>
            </a:r>
            <a:r>
              <a:rPr lang="en-US" smtClean="0"/>
              <a:t> Cell B1</a:t>
            </a:r>
          </a:p>
          <a:p>
            <a:pPr lvl="1"/>
            <a:r>
              <a:rPr lang="en-US" smtClean="0"/>
              <a:t>Whenever you play / run this macro Excel will always type “Excel is Great” in Cell A1 and format </a:t>
            </a:r>
            <a:r>
              <a:rPr lang="en-US" b="1" smtClean="0"/>
              <a:t>Bold</a:t>
            </a:r>
            <a:r>
              <a:rPr lang="en-US" smtClean="0"/>
              <a:t> Cell B1 no matter wherever your cursor is</a:t>
            </a:r>
            <a:endParaRPr lang="en-US" dirty="0"/>
          </a:p>
        </p:txBody>
      </p:sp>
    </p:spTree>
    <p:extLst>
      <p:ext uri="{BB962C8B-B14F-4D97-AF65-F5344CB8AC3E}">
        <p14:creationId xmlns:p14="http://schemas.microsoft.com/office/powerpoint/2010/main" val="3667425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mtClean="0"/>
              <a:t>You can refer to following tab that you can click on Use Relative References which will enable you to record a macro in relative cells, as discussed whenever a relative reference macro is executed it will run in-place</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644665" y="4267200"/>
            <a:ext cx="7854669" cy="2438400"/>
          </a:xfrm>
          <a:prstGeom prst="rect">
            <a:avLst/>
          </a:prstGeom>
          <a:noFill/>
          <a:ln w="9525">
            <a:noFill/>
            <a:miter lim="800000"/>
            <a:headEnd/>
            <a:tailEnd/>
          </a:ln>
        </p:spPr>
      </p:pic>
      <p:sp>
        <p:nvSpPr>
          <p:cNvPr id="6" name="Title 1"/>
          <p:cNvSpPr txBox="1">
            <a:spLocks/>
          </p:cNvSpPr>
          <p:nvPr/>
        </p:nvSpPr>
        <p:spPr>
          <a:xfrm>
            <a:off x="457200" y="685800"/>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solidFill>
                  <a:schemeClr val="tx2"/>
                </a:solidFill>
                <a:latin typeface="Arial" pitchFamily="34" charset="0"/>
                <a:cs typeface="Arial" pitchFamily="34" charset="0"/>
              </a:rPr>
              <a:t>Recording your first Macro</a:t>
            </a:r>
            <a:endParaRPr lang="en-US"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2305659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US" sz="2400" smtClean="0"/>
              <a:t>Click Developer Tab</a:t>
            </a:r>
          </a:p>
          <a:p>
            <a:pPr marL="457200" indent="-457200">
              <a:buFont typeface="+mj-lt"/>
              <a:buAutoNum type="arabicPeriod"/>
            </a:pPr>
            <a:r>
              <a:rPr lang="en-US" sz="2400" smtClean="0"/>
              <a:t>Click on Use Relative Reference</a:t>
            </a:r>
          </a:p>
          <a:p>
            <a:pPr marL="457200" indent="-457200">
              <a:buFont typeface="+mj-lt"/>
              <a:buAutoNum type="arabicPeriod"/>
            </a:pPr>
            <a:r>
              <a:rPr lang="en-US" sz="2400" smtClean="0"/>
              <a:t>Click on Record Macro</a:t>
            </a:r>
            <a:endParaRPr lang="en-US" sz="2400" dirty="0"/>
          </a:p>
        </p:txBody>
      </p:sp>
      <p:pic>
        <p:nvPicPr>
          <p:cNvPr id="4" name="Picture 2"/>
          <p:cNvPicPr>
            <a:picLocks noChangeAspect="1" noChangeArrowheads="1"/>
          </p:cNvPicPr>
          <p:nvPr/>
        </p:nvPicPr>
        <p:blipFill>
          <a:blip r:embed="rId2" cstate="print"/>
          <a:srcRect/>
          <a:stretch>
            <a:fillRect/>
          </a:stretch>
        </p:blipFill>
        <p:spPr bwMode="auto">
          <a:xfrm>
            <a:off x="990600" y="3124200"/>
            <a:ext cx="7854669" cy="2438400"/>
          </a:xfrm>
          <a:prstGeom prst="rect">
            <a:avLst/>
          </a:prstGeom>
          <a:noFill/>
          <a:ln w="9525">
            <a:noFill/>
            <a:miter lim="800000"/>
            <a:headEnd/>
            <a:tailEnd/>
          </a:ln>
        </p:spPr>
      </p:pic>
      <p:sp>
        <p:nvSpPr>
          <p:cNvPr id="5" name="Title 1"/>
          <p:cNvSpPr txBox="1">
            <a:spLocks/>
          </p:cNvSpPr>
          <p:nvPr/>
        </p:nvSpPr>
        <p:spPr>
          <a:xfrm>
            <a:off x="457200" y="685800"/>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solidFill>
                  <a:schemeClr val="tx2"/>
                </a:solidFill>
                <a:latin typeface="Arial" pitchFamily="34" charset="0"/>
                <a:cs typeface="Arial" pitchFamily="34" charset="0"/>
              </a:rPr>
              <a:t>Recording your first Macro</a:t>
            </a:r>
            <a:endParaRPr lang="en-US"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1230388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04800" y="1219200"/>
            <a:ext cx="8229600" cy="54102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As soon as you press record macro button the following screen will appear</a:t>
            </a:r>
          </a:p>
          <a:p>
            <a:r>
              <a:rPr lang="en-US" dirty="0" smtClean="0"/>
              <a:t>In the Macro name box</a:t>
            </a:r>
            <a:br>
              <a:rPr lang="en-US" dirty="0" smtClean="0"/>
            </a:br>
            <a:r>
              <a:rPr lang="en-US" dirty="0" smtClean="0"/>
              <a:t>you have to type the name</a:t>
            </a:r>
            <a:br>
              <a:rPr lang="en-US" dirty="0" smtClean="0"/>
            </a:br>
            <a:r>
              <a:rPr lang="en-US" dirty="0" smtClean="0"/>
              <a:t>of macro</a:t>
            </a:r>
          </a:p>
          <a:p>
            <a:r>
              <a:rPr lang="en-US" dirty="0" smtClean="0"/>
              <a:t>In Shortcut key you can type</a:t>
            </a:r>
            <a:br>
              <a:rPr lang="en-US" dirty="0" smtClean="0"/>
            </a:br>
            <a:r>
              <a:rPr lang="en-US" dirty="0" smtClean="0"/>
              <a:t>short cut key which invoke</a:t>
            </a:r>
            <a:br>
              <a:rPr lang="en-US" dirty="0" smtClean="0"/>
            </a:br>
            <a:r>
              <a:rPr lang="en-US" dirty="0" smtClean="0"/>
              <a:t>the Macro</a:t>
            </a:r>
          </a:p>
          <a:p>
            <a:r>
              <a:rPr lang="en-US" dirty="0" smtClean="0"/>
              <a:t>Store macro (will discussed</a:t>
            </a:r>
            <a:br>
              <a:rPr lang="en-US" dirty="0" smtClean="0"/>
            </a:br>
            <a:r>
              <a:rPr lang="en-US" dirty="0" smtClean="0"/>
              <a:t>later)</a:t>
            </a:r>
          </a:p>
          <a:p>
            <a:r>
              <a:rPr lang="en-US" dirty="0" smtClean="0"/>
              <a:t>You can also provide description of the macro</a:t>
            </a:r>
            <a:endParaRPr lang="en-US" dirty="0" smtClean="0"/>
          </a:p>
        </p:txBody>
      </p:sp>
      <p:pic>
        <p:nvPicPr>
          <p:cNvPr id="4" name="Picture 2"/>
          <p:cNvPicPr>
            <a:picLocks noChangeAspect="1" noChangeArrowheads="1"/>
          </p:cNvPicPr>
          <p:nvPr/>
        </p:nvPicPr>
        <p:blipFill>
          <a:blip r:embed="rId2" cstate="print"/>
          <a:srcRect/>
          <a:stretch>
            <a:fillRect/>
          </a:stretch>
        </p:blipFill>
        <p:spPr bwMode="auto">
          <a:xfrm>
            <a:off x="5562600" y="2286000"/>
            <a:ext cx="3409950" cy="2781300"/>
          </a:xfrm>
          <a:prstGeom prst="rect">
            <a:avLst/>
          </a:prstGeom>
          <a:noFill/>
          <a:ln w="9525">
            <a:noFill/>
            <a:miter lim="800000"/>
            <a:headEnd/>
            <a:tailEnd/>
          </a:ln>
        </p:spPr>
      </p:pic>
      <p:sp>
        <p:nvSpPr>
          <p:cNvPr id="5" name="Title 1"/>
          <p:cNvSpPr txBox="1">
            <a:spLocks/>
          </p:cNvSpPr>
          <p:nvPr/>
        </p:nvSpPr>
        <p:spPr>
          <a:xfrm>
            <a:off x="457200" y="533400"/>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solidFill>
                  <a:schemeClr val="tx2"/>
                </a:solidFill>
                <a:latin typeface="Arial" pitchFamily="34" charset="0"/>
                <a:cs typeface="Arial" pitchFamily="34" charset="0"/>
              </a:rPr>
              <a:t>Recording your first Macro</a:t>
            </a:r>
            <a:endParaRPr lang="en-US"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2446959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600200"/>
            <a:ext cx="8229600" cy="4876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mtClean="0"/>
              <a:t>As soon as you press OK in the previous dialog box two things happens first </a:t>
            </a:r>
            <a:br>
              <a:rPr lang="en-US" smtClean="0"/>
            </a:br>
            <a:r>
              <a:rPr lang="en-US" smtClean="0"/>
              <a:t>record macro button changes</a:t>
            </a:r>
            <a:br>
              <a:rPr lang="en-US" smtClean="0"/>
            </a:br>
            <a:r>
              <a:rPr lang="en-US" smtClean="0"/>
              <a:t>to Stop Recording</a:t>
            </a:r>
          </a:p>
          <a:p>
            <a:r>
              <a:rPr lang="en-US" smtClean="0"/>
              <a:t>Secondly Excel starts looking</a:t>
            </a:r>
            <a:br>
              <a:rPr lang="en-US" smtClean="0"/>
            </a:br>
            <a:r>
              <a:rPr lang="en-US" smtClean="0"/>
              <a:t>for your action and will record</a:t>
            </a:r>
            <a:br>
              <a:rPr lang="en-US" smtClean="0"/>
            </a:br>
            <a:r>
              <a:rPr lang="en-US" smtClean="0"/>
              <a:t>the same</a:t>
            </a:r>
          </a:p>
          <a:p>
            <a:r>
              <a:rPr lang="en-US" smtClean="0"/>
              <a:t>Please follow steps on the following slide to complete recording </a:t>
            </a:r>
            <a:endParaRPr lang="en-US" dirty="0" smtClean="0"/>
          </a:p>
        </p:txBody>
      </p:sp>
      <p:pic>
        <p:nvPicPr>
          <p:cNvPr id="4" name="Picture 2"/>
          <p:cNvPicPr>
            <a:picLocks noChangeAspect="1" noChangeArrowheads="1"/>
          </p:cNvPicPr>
          <p:nvPr/>
        </p:nvPicPr>
        <p:blipFill>
          <a:blip r:embed="rId2" cstate="print"/>
          <a:srcRect/>
          <a:stretch>
            <a:fillRect/>
          </a:stretch>
        </p:blipFill>
        <p:spPr bwMode="auto">
          <a:xfrm>
            <a:off x="5943600" y="2371725"/>
            <a:ext cx="2619375" cy="2114550"/>
          </a:xfrm>
          <a:prstGeom prst="rect">
            <a:avLst/>
          </a:prstGeom>
          <a:noFill/>
          <a:ln w="9525">
            <a:noFill/>
            <a:miter lim="800000"/>
            <a:headEnd/>
            <a:tailEnd/>
          </a:ln>
        </p:spPr>
      </p:pic>
      <p:sp>
        <p:nvSpPr>
          <p:cNvPr id="5" name="Title 1"/>
          <p:cNvSpPr txBox="1">
            <a:spLocks/>
          </p:cNvSpPr>
          <p:nvPr/>
        </p:nvSpPr>
        <p:spPr>
          <a:xfrm>
            <a:off x="457200" y="533400"/>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solidFill>
                  <a:schemeClr val="tx2"/>
                </a:solidFill>
                <a:latin typeface="Arial" pitchFamily="34" charset="0"/>
                <a:cs typeface="Arial" pitchFamily="34" charset="0"/>
              </a:rPr>
              <a:t>Recording your first Macro</a:t>
            </a:r>
            <a:endParaRPr lang="en-US"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1746910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smtClean="0"/>
              <a:t>Click on Cell A1 type “Excel is Great”</a:t>
            </a:r>
          </a:p>
          <a:p>
            <a:pPr marL="514350" indent="-514350">
              <a:buFont typeface="+mj-lt"/>
              <a:buAutoNum type="arabicPeriod"/>
            </a:pPr>
            <a:r>
              <a:rPr lang="en-US" smtClean="0"/>
              <a:t>Select cells from A1:C1 click on </a:t>
            </a:r>
            <a:r>
              <a:rPr lang="en-US" smtClean="0">
                <a:solidFill>
                  <a:schemeClr val="bg1">
                    <a:lumMod val="50000"/>
                  </a:schemeClr>
                </a:solidFill>
              </a:rPr>
              <a:t>Home Tab</a:t>
            </a:r>
            <a:r>
              <a:rPr lang="en-US" smtClean="0"/>
              <a:t> and click on </a:t>
            </a:r>
            <a:r>
              <a:rPr lang="en-US" smtClean="0">
                <a:solidFill>
                  <a:schemeClr val="bg1">
                    <a:lumMod val="50000"/>
                  </a:schemeClr>
                </a:solidFill>
              </a:rPr>
              <a:t>Merge &amp; Center </a:t>
            </a:r>
            <a:endParaRPr lang="en-US" smtClean="0"/>
          </a:p>
          <a:p>
            <a:pPr marL="514350" indent="-514350">
              <a:buFont typeface="+mj-lt"/>
              <a:buAutoNum type="arabicPeriod"/>
            </a:pPr>
            <a:r>
              <a:rPr lang="en-US" smtClean="0"/>
              <a:t>Press </a:t>
            </a:r>
            <a:r>
              <a:rPr lang="en-US" smtClean="0">
                <a:solidFill>
                  <a:schemeClr val="bg1">
                    <a:lumMod val="50000"/>
                  </a:schemeClr>
                </a:solidFill>
              </a:rPr>
              <a:t>Bold &amp; Italics</a:t>
            </a:r>
          </a:p>
          <a:p>
            <a:pPr marL="514350" indent="-514350">
              <a:buFont typeface="+mj-lt"/>
              <a:buAutoNum type="arabicPeriod"/>
            </a:pPr>
            <a:r>
              <a:rPr lang="en-US" smtClean="0"/>
              <a:t>Now click on </a:t>
            </a:r>
            <a:r>
              <a:rPr lang="en-US" smtClean="0">
                <a:solidFill>
                  <a:schemeClr val="bg1">
                    <a:lumMod val="50000"/>
                  </a:schemeClr>
                </a:solidFill>
              </a:rPr>
              <a:t>Developer Tab </a:t>
            </a:r>
            <a:r>
              <a:rPr lang="en-US" smtClean="0"/>
              <a:t>and click on </a:t>
            </a:r>
            <a:r>
              <a:rPr lang="en-US" smtClean="0">
                <a:solidFill>
                  <a:schemeClr val="bg1">
                    <a:lumMod val="50000"/>
                  </a:schemeClr>
                </a:solidFill>
              </a:rPr>
              <a:t>Stop recording</a:t>
            </a:r>
          </a:p>
          <a:p>
            <a:pPr marL="514350" indent="-514350">
              <a:buFont typeface="+mj-lt"/>
              <a:buAutoNum type="arabicPeriod"/>
            </a:pPr>
            <a:endParaRPr lang="en-US" dirty="0" smtClean="0">
              <a:solidFill>
                <a:schemeClr val="bg1">
                  <a:lumMod val="50000"/>
                </a:schemeClr>
              </a:solidFill>
            </a:endParaRPr>
          </a:p>
        </p:txBody>
      </p:sp>
      <p:sp>
        <p:nvSpPr>
          <p:cNvPr id="4" name="Title 1"/>
          <p:cNvSpPr txBox="1">
            <a:spLocks/>
          </p:cNvSpPr>
          <p:nvPr/>
        </p:nvSpPr>
        <p:spPr>
          <a:xfrm>
            <a:off x="457200" y="533400"/>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solidFill>
                  <a:schemeClr val="tx2"/>
                </a:solidFill>
                <a:latin typeface="Arial" pitchFamily="34" charset="0"/>
                <a:cs typeface="Arial" pitchFamily="34" charset="0"/>
              </a:rPr>
              <a:t>Recording your first Macro</a:t>
            </a:r>
            <a:endParaRPr lang="en-US"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2657499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tx2"/>
                </a:solidFill>
                <a:latin typeface="Arial" pitchFamily="34" charset="0"/>
                <a:cs typeface="Arial" pitchFamily="34" charset="0"/>
              </a:rPr>
              <a:t>Playing your Macro</a:t>
            </a:r>
            <a:endParaRPr lang="en-US" dirty="0">
              <a:solidFill>
                <a:schemeClr val="tx2"/>
              </a:solidFill>
              <a:latin typeface="Arial" pitchFamily="34" charset="0"/>
              <a:cs typeface="Arial" pitchFamily="34" charset="0"/>
            </a:endParaRPr>
          </a:p>
        </p:txBody>
      </p:sp>
      <p:sp>
        <p:nvSpPr>
          <p:cNvPr id="3" name="Content Placeholder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mtClean="0"/>
              <a:t>You can execute the macro you just recorded by either clicking on the </a:t>
            </a:r>
            <a:r>
              <a:rPr lang="en-US" smtClean="0">
                <a:solidFill>
                  <a:schemeClr val="bg1">
                    <a:lumMod val="50000"/>
                  </a:schemeClr>
                </a:solidFill>
              </a:rPr>
              <a:t>Macro</a:t>
            </a:r>
            <a:r>
              <a:rPr lang="en-US" smtClean="0"/>
              <a:t> button on the </a:t>
            </a:r>
            <a:r>
              <a:rPr lang="en-US" smtClean="0">
                <a:solidFill>
                  <a:schemeClr val="bg1">
                    <a:lumMod val="50000"/>
                  </a:schemeClr>
                </a:solidFill>
              </a:rPr>
              <a:t>Developer Tab </a:t>
            </a:r>
            <a:r>
              <a:rPr lang="en-US" smtClean="0"/>
              <a:t>or by pressing </a:t>
            </a:r>
            <a:r>
              <a:rPr lang="en-US" smtClean="0">
                <a:solidFill>
                  <a:schemeClr val="bg1">
                    <a:lumMod val="50000"/>
                  </a:schemeClr>
                </a:solidFill>
              </a:rPr>
              <a:t>Alt F8 </a:t>
            </a:r>
            <a:r>
              <a:rPr lang="en-US" smtClean="0"/>
              <a:t>, you can see the list of Recorded macros in the dialog box you can press Run button</a:t>
            </a:r>
            <a:br>
              <a:rPr lang="en-US" smtClean="0"/>
            </a:br>
            <a:r>
              <a:rPr lang="en-US" smtClean="0"/>
              <a:t>to execute the macro as soon</a:t>
            </a:r>
            <a:r>
              <a:rPr lang="en-US" smtClean="0">
                <a:solidFill>
                  <a:schemeClr val="bg1">
                    <a:lumMod val="50000"/>
                  </a:schemeClr>
                </a:solidFill>
              </a:rPr>
              <a:t/>
            </a:r>
            <a:br>
              <a:rPr lang="en-US" smtClean="0">
                <a:solidFill>
                  <a:schemeClr val="bg1">
                    <a:lumMod val="50000"/>
                  </a:schemeClr>
                </a:solidFill>
              </a:rPr>
            </a:br>
            <a:r>
              <a:rPr lang="en-US" smtClean="0"/>
              <a:t>as you press run you can see</a:t>
            </a:r>
            <a:br>
              <a:rPr lang="en-US" smtClean="0"/>
            </a:br>
            <a:r>
              <a:rPr lang="en-US" smtClean="0"/>
              <a:t>that your recorded macro will</a:t>
            </a:r>
            <a:br>
              <a:rPr lang="en-US" smtClean="0"/>
            </a:br>
            <a:r>
              <a:rPr lang="en-US" smtClean="0"/>
              <a:t>execute</a:t>
            </a:r>
            <a:endParaRPr lang="en-US" dirty="0" smtClean="0"/>
          </a:p>
        </p:txBody>
      </p:sp>
      <p:pic>
        <p:nvPicPr>
          <p:cNvPr id="4" name="Picture 3"/>
          <p:cNvPicPr>
            <a:picLocks noChangeAspect="1" noChangeArrowheads="1"/>
          </p:cNvPicPr>
          <p:nvPr/>
        </p:nvPicPr>
        <p:blipFill>
          <a:blip r:embed="rId2" cstate="print"/>
          <a:srcRect/>
          <a:stretch>
            <a:fillRect/>
          </a:stretch>
        </p:blipFill>
        <p:spPr bwMode="auto">
          <a:xfrm>
            <a:off x="6019800" y="3657600"/>
            <a:ext cx="2667000" cy="2548930"/>
          </a:xfrm>
          <a:prstGeom prst="rect">
            <a:avLst/>
          </a:prstGeom>
          <a:noFill/>
          <a:ln w="9525">
            <a:noFill/>
            <a:miter lim="800000"/>
            <a:headEnd/>
            <a:tailEnd/>
          </a:ln>
        </p:spPr>
      </p:pic>
    </p:spTree>
    <p:extLst>
      <p:ext uri="{BB962C8B-B14F-4D97-AF65-F5344CB8AC3E}">
        <p14:creationId xmlns:p14="http://schemas.microsoft.com/office/powerpoint/2010/main" val="1235579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6858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tx2"/>
                </a:solidFill>
                <a:latin typeface="Arial" pitchFamily="34" charset="0"/>
                <a:cs typeface="Arial" pitchFamily="34" charset="0"/>
              </a:rPr>
              <a:t>Behind the scenes</a:t>
            </a:r>
            <a:endParaRPr lang="en-US" dirty="0">
              <a:solidFill>
                <a:schemeClr val="tx2"/>
              </a:solidFill>
              <a:latin typeface="Arial" pitchFamily="34" charset="0"/>
              <a:cs typeface="Arial" pitchFamily="34" charset="0"/>
            </a:endParaRPr>
          </a:p>
        </p:txBody>
      </p:sp>
      <p:sp>
        <p:nvSpPr>
          <p:cNvPr id="3" name="Content Placeholder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mtClean="0"/>
              <a:t>To see what Excel did behind the scenes you can either click on </a:t>
            </a:r>
            <a:r>
              <a:rPr lang="en-US" smtClean="0">
                <a:solidFill>
                  <a:schemeClr val="bg1">
                    <a:lumMod val="50000"/>
                  </a:schemeClr>
                </a:solidFill>
              </a:rPr>
              <a:t>Macros</a:t>
            </a:r>
            <a:r>
              <a:rPr lang="en-US" smtClean="0"/>
              <a:t> button on </a:t>
            </a:r>
            <a:r>
              <a:rPr lang="en-US" smtClean="0">
                <a:solidFill>
                  <a:schemeClr val="bg1">
                    <a:lumMod val="50000"/>
                  </a:schemeClr>
                </a:solidFill>
              </a:rPr>
              <a:t>Developer Tab </a:t>
            </a:r>
            <a:r>
              <a:rPr lang="en-US" smtClean="0"/>
              <a:t>and select </a:t>
            </a:r>
            <a:r>
              <a:rPr lang="en-US" smtClean="0">
                <a:solidFill>
                  <a:schemeClr val="bg1">
                    <a:lumMod val="50000"/>
                  </a:schemeClr>
                </a:solidFill>
              </a:rPr>
              <a:t>Edit</a:t>
            </a:r>
            <a:r>
              <a:rPr lang="en-US" smtClean="0"/>
              <a:t> or you can press </a:t>
            </a:r>
            <a:r>
              <a:rPr lang="en-US" smtClean="0">
                <a:solidFill>
                  <a:schemeClr val="bg1">
                    <a:lumMod val="50000"/>
                  </a:schemeClr>
                </a:solidFill>
              </a:rPr>
              <a:t>Alt F11</a:t>
            </a:r>
            <a:endParaRPr lang="en-US" dirty="0">
              <a:solidFill>
                <a:schemeClr val="bg1">
                  <a:lumMod val="50000"/>
                </a:schemeClr>
              </a:solidFill>
            </a:endParaRPr>
          </a:p>
        </p:txBody>
      </p:sp>
      <p:pic>
        <p:nvPicPr>
          <p:cNvPr id="4" name="Picture 2"/>
          <p:cNvPicPr>
            <a:picLocks noChangeAspect="1" noChangeArrowheads="1"/>
          </p:cNvPicPr>
          <p:nvPr/>
        </p:nvPicPr>
        <p:blipFill>
          <a:blip r:embed="rId2" cstate="print"/>
          <a:srcRect/>
          <a:stretch>
            <a:fillRect/>
          </a:stretch>
        </p:blipFill>
        <p:spPr bwMode="auto">
          <a:xfrm>
            <a:off x="4572000" y="3124200"/>
            <a:ext cx="3657600" cy="3495675"/>
          </a:xfrm>
          <a:prstGeom prst="rect">
            <a:avLst/>
          </a:prstGeom>
          <a:noFill/>
          <a:ln w="9525">
            <a:noFill/>
            <a:miter lim="800000"/>
            <a:headEnd/>
            <a:tailEnd/>
          </a:ln>
        </p:spPr>
      </p:pic>
    </p:spTree>
    <p:extLst>
      <p:ext uri="{BB962C8B-B14F-4D97-AF65-F5344CB8AC3E}">
        <p14:creationId xmlns:p14="http://schemas.microsoft.com/office/powerpoint/2010/main" val="636565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6858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tx2"/>
                </a:solidFill>
                <a:latin typeface="Arial" pitchFamily="34" charset="0"/>
                <a:cs typeface="Arial" pitchFamily="34" charset="0"/>
              </a:rPr>
              <a:t>What it looks like</a:t>
            </a:r>
            <a:endParaRPr lang="en-US" dirty="0">
              <a:solidFill>
                <a:schemeClr val="tx2"/>
              </a:solidFill>
              <a:latin typeface="Arial" pitchFamily="34" charset="0"/>
              <a:cs typeface="Arial" pitchFamily="34" charset="0"/>
            </a:endParaRPr>
          </a:p>
        </p:txBody>
      </p:sp>
      <p:sp>
        <p:nvSpPr>
          <p:cNvPr id="3" name="Content Placeholder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mtClean="0"/>
              <a:t>This is what Excel did behind the scenes, it written the code for you.  You can change the code if you want.  </a:t>
            </a:r>
            <a:br>
              <a:rPr lang="en-US" smtClean="0"/>
            </a:br>
            <a:r>
              <a:rPr lang="en-US" smtClean="0"/>
              <a:t>You can either close</a:t>
            </a:r>
            <a:br>
              <a:rPr lang="en-US" smtClean="0"/>
            </a:br>
            <a:r>
              <a:rPr lang="en-US" smtClean="0"/>
              <a:t>the window or press</a:t>
            </a:r>
            <a:br>
              <a:rPr lang="en-US" smtClean="0"/>
            </a:br>
            <a:r>
              <a:rPr lang="en-US" smtClean="0"/>
              <a:t>Alt F11 again to go</a:t>
            </a:r>
            <a:br>
              <a:rPr lang="en-US" smtClean="0"/>
            </a:br>
            <a:r>
              <a:rPr lang="en-US" smtClean="0"/>
              <a:t>back to your Excel</a:t>
            </a:r>
            <a:br>
              <a:rPr lang="en-US" smtClean="0"/>
            </a:br>
            <a:r>
              <a:rPr lang="en-US" smtClean="0"/>
              <a:t>normal screen</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4572000" y="2819400"/>
            <a:ext cx="3914775" cy="3619500"/>
          </a:xfrm>
          <a:prstGeom prst="rect">
            <a:avLst/>
          </a:prstGeom>
          <a:noFill/>
          <a:ln w="9525">
            <a:noFill/>
            <a:miter lim="800000"/>
            <a:headEnd/>
            <a:tailEnd/>
          </a:ln>
        </p:spPr>
      </p:pic>
    </p:spTree>
    <p:extLst>
      <p:ext uri="{BB962C8B-B14F-4D97-AF65-F5344CB8AC3E}">
        <p14:creationId xmlns:p14="http://schemas.microsoft.com/office/powerpoint/2010/main" val="3255087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8382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tx2"/>
                </a:solidFill>
                <a:latin typeface="Arial" pitchFamily="34" charset="0"/>
                <a:cs typeface="Arial" pitchFamily="34" charset="0"/>
              </a:rPr>
              <a:t>Conclusion</a:t>
            </a:r>
            <a:endParaRPr lang="en-US" dirty="0">
              <a:solidFill>
                <a:schemeClr val="tx2"/>
              </a:solidFill>
              <a:latin typeface="Arial" pitchFamily="34" charset="0"/>
              <a:cs typeface="Arial" pitchFamily="34" charset="0"/>
            </a:endParaRPr>
          </a:p>
        </p:txBody>
      </p:sp>
      <p:sp>
        <p:nvSpPr>
          <p:cNvPr id="3" name="Content Placeholder 2"/>
          <p:cNvSpPr txBox="1">
            <a:spLocks/>
          </p:cNvSpPr>
          <p:nvPr/>
        </p:nvSpPr>
        <p:spPr>
          <a:xfrm>
            <a:off x="457200" y="1676400"/>
            <a:ext cx="8229600" cy="5410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Macros are used to automate tasks or you can use macros to develop user interfaces</a:t>
            </a:r>
          </a:p>
          <a:p>
            <a:r>
              <a:rPr lang="en-US" sz="2400" dirty="0" smtClean="0"/>
              <a:t>Excel Macro use a language called VBA (Visual Basic for Applications), which is both Event Driven and Object Based</a:t>
            </a:r>
          </a:p>
          <a:p>
            <a:r>
              <a:rPr lang="en-US" sz="2400" dirty="0" smtClean="0"/>
              <a:t>The easiest way to look at macro is by using the Excel’s record Macro Feature</a:t>
            </a:r>
          </a:p>
          <a:p>
            <a:r>
              <a:rPr lang="en-US" sz="2400" dirty="0" smtClean="0"/>
              <a:t>You can even edit Excel’s recorded macro by yourself</a:t>
            </a:r>
          </a:p>
          <a:p>
            <a:pPr algn="ctr">
              <a:buFont typeface="Arial" pitchFamily="34" charset="0"/>
              <a:buNone/>
            </a:pPr>
            <a:endParaRPr lang="en-US" sz="2800" dirty="0" smtClean="0"/>
          </a:p>
        </p:txBody>
      </p:sp>
    </p:spTree>
    <p:extLst>
      <p:ext uri="{BB962C8B-B14F-4D97-AF65-F5344CB8AC3E}">
        <p14:creationId xmlns:p14="http://schemas.microsoft.com/office/powerpoint/2010/main" val="1698092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a:t>Introduction to Macro</a:t>
            </a:r>
          </a:p>
          <a:p>
            <a:r>
              <a:rPr lang="en-US" dirty="0"/>
              <a:t>Introduction to Visual Basic for Application</a:t>
            </a:r>
          </a:p>
          <a:p>
            <a:r>
              <a:rPr lang="en-US" dirty="0"/>
              <a:t>Recording a Macro</a:t>
            </a:r>
          </a:p>
          <a:p>
            <a:r>
              <a:rPr lang="en-US" dirty="0"/>
              <a:t>Looking at the code of Recorded Macro</a:t>
            </a:r>
          </a:p>
          <a:p>
            <a:endParaRPr lang="en-US" dirty="0"/>
          </a:p>
        </p:txBody>
      </p:sp>
    </p:spTree>
    <p:extLst>
      <p:ext uri="{BB962C8B-B14F-4D97-AF65-F5344CB8AC3E}">
        <p14:creationId xmlns:p14="http://schemas.microsoft.com/office/powerpoint/2010/main" val="3951307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itchFamily="34" charset="0"/>
                <a:cs typeface="Arial" pitchFamily="34" charset="0"/>
              </a:rPr>
              <a:t>Introduction to Visual Basic for Application</a:t>
            </a:r>
          </a:p>
        </p:txBody>
      </p:sp>
      <p:sp>
        <p:nvSpPr>
          <p:cNvPr id="3" name="Content Placeholder 2"/>
          <p:cNvSpPr>
            <a:spLocks noGrp="1"/>
          </p:cNvSpPr>
          <p:nvPr>
            <p:ph idx="1"/>
          </p:nvPr>
        </p:nvSpPr>
        <p:spPr/>
        <p:txBody>
          <a:bodyPr>
            <a:normAutofit fontScale="85000" lnSpcReduction="10000"/>
          </a:bodyPr>
          <a:lstStyle/>
          <a:p>
            <a:r>
              <a:rPr lang="en-US" dirty="0"/>
              <a:t>Microsoft Excel 2007 in itself a tool which helps users to work with worksheets &amp; workbooks with ease.  </a:t>
            </a:r>
          </a:p>
          <a:p>
            <a:r>
              <a:rPr lang="en-US" dirty="0"/>
              <a:t>This tool is one of the ultimate timesaver, but there are numerous events when you have to do repetitive tasks which are of a very little value but consume your precious time; yet engage you in a less productive activity, which Excel may do automatically.  </a:t>
            </a:r>
          </a:p>
          <a:p>
            <a:r>
              <a:rPr lang="en-US" dirty="0"/>
              <a:t>Microsoft Excel 2007 macro is the feature which eliminates or at-least minimize these events which take your precious time in repetitive tasks, and you will be able to capitalize this time in more productive &amp; strategic activities</a:t>
            </a:r>
          </a:p>
        </p:txBody>
      </p:sp>
    </p:spTree>
    <p:extLst>
      <p:ext uri="{BB962C8B-B14F-4D97-AF65-F5344CB8AC3E}">
        <p14:creationId xmlns:p14="http://schemas.microsoft.com/office/powerpoint/2010/main" val="3406385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itchFamily="34" charset="0"/>
                <a:cs typeface="Arial" pitchFamily="34" charset="0"/>
              </a:rPr>
              <a:t>Introduction to Visual Basic for Application - </a:t>
            </a:r>
            <a:r>
              <a:rPr lang="en-US" dirty="0" err="1">
                <a:latin typeface="Arial" pitchFamily="34" charset="0"/>
                <a:cs typeface="Arial" pitchFamily="34" charset="0"/>
              </a:rPr>
              <a:t>cont</a:t>
            </a:r>
            <a:r>
              <a:rPr lang="en-US" dirty="0">
                <a:latin typeface="Arial" pitchFamily="34" charset="0"/>
                <a:cs typeface="Arial" pitchFamily="34" charset="0"/>
              </a:rPr>
              <a:t>…</a:t>
            </a:r>
          </a:p>
        </p:txBody>
      </p:sp>
      <p:sp>
        <p:nvSpPr>
          <p:cNvPr id="3" name="Content Placeholder 2"/>
          <p:cNvSpPr>
            <a:spLocks noGrp="1"/>
          </p:cNvSpPr>
          <p:nvPr>
            <p:ph idx="1"/>
          </p:nvPr>
        </p:nvSpPr>
        <p:spPr/>
        <p:txBody>
          <a:bodyPr/>
          <a:lstStyle/>
          <a:p>
            <a:r>
              <a:rPr lang="en-US" dirty="0"/>
              <a:t>Apart from automating repetitive tasks Microsoft Excel Macros may also be used to create user interfaces</a:t>
            </a:r>
          </a:p>
          <a:p>
            <a:r>
              <a:rPr lang="en-US" dirty="0"/>
              <a:t>User interfaces are screens where user can give inputs with ease also it enables input validations</a:t>
            </a:r>
          </a:p>
          <a:p>
            <a:endParaRPr lang="en-US" dirty="0"/>
          </a:p>
        </p:txBody>
      </p:sp>
    </p:spTree>
    <p:extLst>
      <p:ext uri="{BB962C8B-B14F-4D97-AF65-F5344CB8AC3E}">
        <p14:creationId xmlns:p14="http://schemas.microsoft.com/office/powerpoint/2010/main" val="1039482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fontScale="90000"/>
          </a:bodyPr>
          <a:lstStyle/>
          <a:p>
            <a:r>
              <a:rPr lang="en-US" dirty="0">
                <a:latin typeface="Arial" pitchFamily="34" charset="0"/>
                <a:cs typeface="Arial" pitchFamily="34" charset="0"/>
              </a:rPr>
              <a:t>Introduction to Visual Basic for Application - </a:t>
            </a:r>
            <a:r>
              <a:rPr lang="en-US" dirty="0" err="1">
                <a:latin typeface="Arial" pitchFamily="34" charset="0"/>
                <a:cs typeface="Arial" pitchFamily="34" charset="0"/>
              </a:rPr>
              <a:t>cont</a:t>
            </a:r>
            <a:r>
              <a:rPr lang="en-US" dirty="0">
                <a:latin typeface="Arial" pitchFamily="34" charset="0"/>
                <a:cs typeface="Arial" pitchFamily="34" charset="0"/>
              </a:rPr>
              <a:t>…</a:t>
            </a:r>
          </a:p>
        </p:txBody>
      </p:sp>
      <p:sp>
        <p:nvSpPr>
          <p:cNvPr id="3" name="Content Placeholder 2"/>
          <p:cNvSpPr>
            <a:spLocks noGrp="1"/>
          </p:cNvSpPr>
          <p:nvPr>
            <p:ph idx="1"/>
          </p:nvPr>
        </p:nvSpPr>
        <p:spPr/>
        <p:txBody>
          <a:bodyPr>
            <a:normAutofit fontScale="77500" lnSpcReduction="20000"/>
          </a:bodyPr>
          <a:lstStyle/>
          <a:p>
            <a:r>
              <a:rPr lang="en-US" b="1" dirty="0"/>
              <a:t>What is Visual Basic?</a:t>
            </a:r>
            <a:br>
              <a:rPr lang="en-US" b="1" dirty="0"/>
            </a:br>
            <a:r>
              <a:rPr lang="en-US" dirty="0"/>
              <a:t>Visual Basic is a language which is inherited from a very popular language BASIC. BASIC stands for Beginners All-purpose Symbolic Instruction Code. Visual Basic is called visual as you can do most of the program by click and go i.e. visually.  It’s an event driven &amp; object based language.</a:t>
            </a:r>
          </a:p>
          <a:p>
            <a:r>
              <a:rPr lang="en-US" b="1" dirty="0"/>
              <a:t>What is Event Driven Language?</a:t>
            </a:r>
            <a:r>
              <a:rPr lang="en-US" dirty="0"/>
              <a:t/>
            </a:r>
            <a:br>
              <a:rPr lang="en-US" dirty="0"/>
            </a:br>
            <a:r>
              <a:rPr lang="en-US" dirty="0"/>
              <a:t>When we say event driven it means that you can write triggers which will initiate on specific events for example when user opens any document or saves any document</a:t>
            </a:r>
          </a:p>
          <a:p>
            <a:r>
              <a:rPr lang="en-US" b="1" dirty="0"/>
              <a:t>What is Object Based Language?</a:t>
            </a:r>
            <a:br>
              <a:rPr lang="en-US" b="1" dirty="0"/>
            </a:br>
            <a:r>
              <a:rPr lang="en-US" dirty="0"/>
              <a:t>Object based language is language in which we can use objects &amp; their properties i.e. we can use the Worksheet object and its property </a:t>
            </a:r>
            <a:r>
              <a:rPr lang="en-US" dirty="0" err="1"/>
              <a:t>SheetName</a:t>
            </a:r>
            <a:r>
              <a:rPr lang="en-US" dirty="0"/>
              <a:t> when some one clicks on a button</a:t>
            </a:r>
            <a:endParaRPr lang="en-US" b="1" dirty="0"/>
          </a:p>
          <a:p>
            <a:endParaRPr lang="en-US" dirty="0"/>
          </a:p>
        </p:txBody>
      </p:sp>
    </p:spTree>
    <p:extLst>
      <p:ext uri="{BB962C8B-B14F-4D97-AF65-F5344CB8AC3E}">
        <p14:creationId xmlns:p14="http://schemas.microsoft.com/office/powerpoint/2010/main" val="174184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fontScale="90000"/>
          </a:bodyPr>
          <a:lstStyle/>
          <a:p>
            <a:r>
              <a:rPr lang="en-US" dirty="0">
                <a:latin typeface="Arial" pitchFamily="34" charset="0"/>
                <a:cs typeface="Arial" pitchFamily="34" charset="0"/>
              </a:rPr>
              <a:t>Introduction to Visual Basic for Application - </a:t>
            </a:r>
            <a:r>
              <a:rPr lang="en-US" dirty="0" err="1">
                <a:latin typeface="Arial" pitchFamily="34" charset="0"/>
                <a:cs typeface="Arial" pitchFamily="34" charset="0"/>
              </a:rPr>
              <a:t>cont</a:t>
            </a:r>
            <a:r>
              <a:rPr lang="en-US" dirty="0">
                <a:latin typeface="Arial" pitchFamily="34" charset="0"/>
                <a:cs typeface="Arial" pitchFamily="34" charset="0"/>
              </a:rPr>
              <a:t>…</a:t>
            </a:r>
          </a:p>
        </p:txBody>
      </p:sp>
      <p:sp>
        <p:nvSpPr>
          <p:cNvPr id="3" name="Content Placeholder 2"/>
          <p:cNvSpPr>
            <a:spLocks noGrp="1"/>
          </p:cNvSpPr>
          <p:nvPr>
            <p:ph idx="1"/>
          </p:nvPr>
        </p:nvSpPr>
        <p:spPr/>
        <p:txBody>
          <a:bodyPr/>
          <a:lstStyle/>
          <a:p>
            <a:r>
              <a:rPr lang="en-US" b="1" dirty="0"/>
              <a:t>Visual Basic for Application</a:t>
            </a:r>
            <a:br>
              <a:rPr lang="en-US" b="1" dirty="0"/>
            </a:br>
            <a:r>
              <a:rPr lang="en-US" dirty="0"/>
              <a:t>Visual Basic for Application is called VBA as it uses Visual Basic language and is capable of using application specific objects i.e. if we talk about VBA for Excel it can use Cell Object, Range Object, Worksheet Object, Workbook Object </a:t>
            </a:r>
            <a:r>
              <a:rPr lang="en-US" dirty="0" err="1"/>
              <a:t>etc</a:t>
            </a:r>
            <a:endParaRPr lang="en-US" dirty="0"/>
          </a:p>
        </p:txBody>
      </p:sp>
    </p:spTree>
    <p:extLst>
      <p:ext uri="{BB962C8B-B14F-4D97-AF65-F5344CB8AC3E}">
        <p14:creationId xmlns:p14="http://schemas.microsoft.com/office/powerpoint/2010/main" val="784768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pitchFamily="34" charset="0"/>
                <a:cs typeface="Arial" pitchFamily="34" charset="0"/>
              </a:rPr>
              <a:t>Recording your first Macro</a:t>
            </a:r>
          </a:p>
        </p:txBody>
      </p:sp>
      <p:sp>
        <p:nvSpPr>
          <p:cNvPr id="3" name="Content Placeholder 2"/>
          <p:cNvSpPr>
            <a:spLocks noGrp="1"/>
          </p:cNvSpPr>
          <p:nvPr>
            <p:ph idx="1"/>
          </p:nvPr>
        </p:nvSpPr>
        <p:spPr/>
        <p:txBody>
          <a:bodyPr>
            <a:normAutofit/>
          </a:bodyPr>
          <a:lstStyle/>
          <a:p>
            <a:r>
              <a:rPr lang="en-US" dirty="0"/>
              <a:t>Microsoft Excel 2007 provides you a very helpful option which enables you to record a macro and also modify and run afterwards</a:t>
            </a:r>
          </a:p>
          <a:p>
            <a:r>
              <a:rPr lang="en-US" dirty="0"/>
              <a:t>Microsoft Excel 2007 don’t provide you the macro recording option by default for enabling macro recording at first you need to enable the Developer Tab, </a:t>
            </a:r>
            <a:r>
              <a:rPr lang="en-US" i="1" dirty="0">
                <a:solidFill>
                  <a:schemeClr val="bg1">
                    <a:lumMod val="50000"/>
                  </a:schemeClr>
                </a:solidFill>
              </a:rPr>
              <a:t>next slide defines step by step procedure to enable Developer Tab</a:t>
            </a:r>
            <a:endParaRPr lang="en-US" dirty="0">
              <a:solidFill>
                <a:schemeClr val="bg1">
                  <a:lumMod val="50000"/>
                </a:schemeClr>
              </a:solidFill>
            </a:endParaRPr>
          </a:p>
          <a:p>
            <a:endParaRPr lang="en-US" dirty="0"/>
          </a:p>
        </p:txBody>
      </p:sp>
    </p:spTree>
    <p:extLst>
      <p:ext uri="{BB962C8B-B14F-4D97-AF65-F5344CB8AC3E}">
        <p14:creationId xmlns:p14="http://schemas.microsoft.com/office/powerpoint/2010/main" val="3259347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a:bodyPr>
          <a:lstStyle/>
          <a:p>
            <a:r>
              <a:rPr lang="en-US" dirty="0">
                <a:latin typeface="Arial" pitchFamily="34" charset="0"/>
                <a:cs typeface="Arial" pitchFamily="34" charset="0"/>
              </a:rPr>
              <a:t>Enabling the Developer Tab</a:t>
            </a:r>
          </a:p>
        </p:txBody>
      </p:sp>
      <p:sp>
        <p:nvSpPr>
          <p:cNvPr id="3" name="Content Placeholder 2"/>
          <p:cNvSpPr>
            <a:spLocks noGrp="1"/>
          </p:cNvSpPr>
          <p:nvPr>
            <p:ph idx="1"/>
          </p:nvPr>
        </p:nvSpPr>
        <p:spPr>
          <a:xfrm>
            <a:off x="457200" y="1676400"/>
            <a:ext cx="8229600" cy="4325112"/>
          </a:xfrm>
        </p:spPr>
        <p:txBody>
          <a:bodyPr/>
          <a:lstStyle/>
          <a:p>
            <a:r>
              <a:rPr lang="en-US" dirty="0"/>
              <a:t>Click on </a:t>
            </a:r>
            <a:r>
              <a:rPr lang="en-US" dirty="0">
                <a:solidFill>
                  <a:schemeClr val="bg1">
                    <a:lumMod val="50000"/>
                  </a:schemeClr>
                </a:solidFill>
              </a:rPr>
              <a:t>Office Button</a:t>
            </a:r>
          </a:p>
          <a:p>
            <a:r>
              <a:rPr lang="en-US" dirty="0"/>
              <a:t>Click on </a:t>
            </a:r>
            <a:r>
              <a:rPr lang="en-US" dirty="0">
                <a:solidFill>
                  <a:schemeClr val="bg1">
                    <a:lumMod val="50000"/>
                  </a:schemeClr>
                </a:solidFill>
              </a:rPr>
              <a:t>Excel Options</a:t>
            </a:r>
          </a:p>
          <a:p>
            <a:r>
              <a:rPr lang="en-US" dirty="0"/>
              <a:t>On </a:t>
            </a:r>
            <a:r>
              <a:rPr lang="en-US" dirty="0">
                <a:solidFill>
                  <a:schemeClr val="bg1">
                    <a:lumMod val="50000"/>
                  </a:schemeClr>
                </a:solidFill>
              </a:rPr>
              <a:t>Popular Tab</a:t>
            </a:r>
            <a:r>
              <a:rPr lang="en-US" dirty="0"/>
              <a:t> check</a:t>
            </a:r>
            <a:br>
              <a:rPr lang="en-US" dirty="0"/>
            </a:br>
            <a:r>
              <a:rPr lang="en-US" dirty="0">
                <a:solidFill>
                  <a:schemeClr val="bg1">
                    <a:lumMod val="50000"/>
                  </a:schemeClr>
                </a:solidFill>
              </a:rPr>
              <a:t>Show Developer tab in</a:t>
            </a:r>
            <a:br>
              <a:rPr lang="en-US" dirty="0">
                <a:solidFill>
                  <a:schemeClr val="bg1">
                    <a:lumMod val="50000"/>
                  </a:schemeClr>
                </a:solidFill>
              </a:rPr>
            </a:br>
            <a:r>
              <a:rPr lang="en-US" dirty="0">
                <a:solidFill>
                  <a:schemeClr val="bg1">
                    <a:lumMod val="50000"/>
                  </a:schemeClr>
                </a:solidFill>
              </a:rPr>
              <a:t>Ribbon</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6612467" y="1295400"/>
            <a:ext cx="2150533" cy="1981200"/>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5638800" y="1752600"/>
            <a:ext cx="3352800" cy="3764548"/>
          </a:xfrm>
          <a:prstGeom prst="rect">
            <a:avLst/>
          </a:prstGeom>
          <a:noFill/>
          <a:ln w="9525">
            <a:noFill/>
            <a:miter lim="800000"/>
            <a:headEnd/>
            <a:tailEnd/>
          </a:ln>
        </p:spPr>
      </p:pic>
      <p:pic>
        <p:nvPicPr>
          <p:cNvPr id="6" name="Picture 4"/>
          <p:cNvPicPr>
            <a:picLocks noChangeAspect="1" noChangeArrowheads="1"/>
          </p:cNvPicPr>
          <p:nvPr/>
        </p:nvPicPr>
        <p:blipFill>
          <a:blip r:embed="rId4" cstate="print"/>
          <a:srcRect/>
          <a:stretch>
            <a:fillRect/>
          </a:stretch>
        </p:blipFill>
        <p:spPr bwMode="auto">
          <a:xfrm>
            <a:off x="2933700" y="3809402"/>
            <a:ext cx="3585015" cy="2923494"/>
          </a:xfrm>
          <a:prstGeom prst="rect">
            <a:avLst/>
          </a:prstGeom>
          <a:noFill/>
          <a:ln w="9525">
            <a:noFill/>
            <a:miter lim="800000"/>
            <a:headEnd/>
            <a:tailEnd/>
          </a:ln>
        </p:spPr>
      </p:pic>
    </p:spTree>
    <p:extLst>
      <p:ext uri="{BB962C8B-B14F-4D97-AF65-F5344CB8AC3E}">
        <p14:creationId xmlns:p14="http://schemas.microsoft.com/office/powerpoint/2010/main" val="3225697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a:t>Enabling the Developer Tab</a:t>
            </a:r>
          </a:p>
        </p:txBody>
      </p:sp>
      <p:sp>
        <p:nvSpPr>
          <p:cNvPr id="4"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mtClean="0"/>
              <a:t>Once you are done with the process you will have the </a:t>
            </a:r>
            <a:r>
              <a:rPr lang="en-US" smtClean="0">
                <a:solidFill>
                  <a:schemeClr val="bg1">
                    <a:lumMod val="50000"/>
                  </a:schemeClr>
                </a:solidFill>
              </a:rPr>
              <a:t>Developer Tab</a:t>
            </a:r>
            <a:r>
              <a:rPr lang="en-US" smtClean="0"/>
              <a:t> ready</a:t>
            </a:r>
            <a:endParaRPr lang="en-US" dirty="0">
              <a:solidFill>
                <a:schemeClr val="bg1">
                  <a:lumMod val="50000"/>
                </a:schemeClr>
              </a:solidFill>
            </a:endParaRPr>
          </a:p>
        </p:txBody>
      </p:sp>
      <p:pic>
        <p:nvPicPr>
          <p:cNvPr id="5" name="Picture 2"/>
          <p:cNvPicPr>
            <a:picLocks noChangeAspect="1" noChangeArrowheads="1"/>
          </p:cNvPicPr>
          <p:nvPr/>
        </p:nvPicPr>
        <p:blipFill>
          <a:blip r:embed="rId2" cstate="print"/>
          <a:srcRect/>
          <a:stretch>
            <a:fillRect/>
          </a:stretch>
        </p:blipFill>
        <p:spPr bwMode="auto">
          <a:xfrm>
            <a:off x="644665" y="3429000"/>
            <a:ext cx="7854669" cy="2438400"/>
          </a:xfrm>
          <a:prstGeom prst="rect">
            <a:avLst/>
          </a:prstGeom>
          <a:noFill/>
          <a:ln w="9525">
            <a:noFill/>
            <a:miter lim="800000"/>
            <a:headEnd/>
            <a:tailEnd/>
          </a:ln>
        </p:spPr>
      </p:pic>
    </p:spTree>
    <p:extLst>
      <p:ext uri="{BB962C8B-B14F-4D97-AF65-F5344CB8AC3E}">
        <p14:creationId xmlns:p14="http://schemas.microsoft.com/office/powerpoint/2010/main" val="2487503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TotalTime>
  <Words>695</Words>
  <Application>Microsoft Office PowerPoint</Application>
  <PresentationFormat>On-screen Show (4:3)</PresentationFormat>
  <Paragraphs>66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Urban</vt:lpstr>
      <vt:lpstr>Introduction to  Microsoft Excel 2007 Macros</vt:lpstr>
      <vt:lpstr>Contents</vt:lpstr>
      <vt:lpstr>Introduction to Visual Basic for Application</vt:lpstr>
      <vt:lpstr>Introduction to Visual Basic for Application - cont…</vt:lpstr>
      <vt:lpstr>Introduction to Visual Basic for Application - cont…</vt:lpstr>
      <vt:lpstr>Introduction to Visual Basic for Application - cont…</vt:lpstr>
      <vt:lpstr>Recording your first Macro</vt:lpstr>
      <vt:lpstr>Enabling the Developer Tab</vt:lpstr>
      <vt:lpstr>Enabling the Developer Tab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Microsoft Excel 2007 Macros</dc:title>
  <dc:creator>Ahmad M. Kawam</dc:creator>
  <cp:lastModifiedBy>TOSHIBA</cp:lastModifiedBy>
  <cp:revision>3</cp:revision>
  <dcterms:created xsi:type="dcterms:W3CDTF">2006-08-16T00:00:00Z</dcterms:created>
  <dcterms:modified xsi:type="dcterms:W3CDTF">2013-03-09T12:18:45Z</dcterms:modified>
</cp:coreProperties>
</file>